
<file path=[Content_Types].xml><?xml version="1.0" encoding="utf-8"?>
<Types xmlns="http://schemas.openxmlformats.org/package/2006/content-types">
  <Default Extension="png" ContentType="image/png"/>
  <Default Extension="mp3" ContentType="audio/mpe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18" r:id="rId2"/>
    <p:sldId id="315" r:id="rId3"/>
    <p:sldId id="314" r:id="rId4"/>
    <p:sldId id="306" r:id="rId5"/>
    <p:sldId id="307" r:id="rId6"/>
    <p:sldId id="316" r:id="rId7"/>
    <p:sldId id="310" r:id="rId8"/>
    <p:sldId id="309" r:id="rId9"/>
    <p:sldId id="303" r:id="rId10"/>
    <p:sldId id="305" r:id="rId11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6">
          <p15:clr>
            <a:srgbClr val="A4A3A4"/>
          </p15:clr>
        </p15:guide>
        <p15:guide id="2" orient="horz" pos="1777">
          <p15:clr>
            <a:srgbClr val="A4A3A4"/>
          </p15:clr>
        </p15:guide>
        <p15:guide id="3" pos="31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495E"/>
    <a:srgbClr val="232323"/>
    <a:srgbClr val="FAFAFA"/>
    <a:srgbClr val="DCE3E8"/>
    <a:srgbClr val="D9E2EB"/>
    <a:srgbClr val="848484"/>
    <a:srgbClr val="9B9B9B"/>
    <a:srgbClr val="F0F0F0"/>
    <a:srgbClr val="F6F4F7"/>
    <a:srgbClr val="192A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4" d="100"/>
          <a:sy n="94" d="100"/>
        </p:scale>
        <p:origin x="464" y="68"/>
      </p:cViewPr>
      <p:guideLst>
        <p:guide orient="horz" pos="2186"/>
        <p:guide orient="horz" pos="1777"/>
        <p:guide pos="311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-3888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2023/11/24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2023/11/24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117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067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140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3530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980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02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007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566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773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687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577228" y="1023443"/>
            <a:ext cx="468000" cy="28800"/>
          </a:xfrm>
          <a:prstGeom prst="rect">
            <a:avLst/>
          </a:prstGeom>
          <a:solidFill>
            <a:srgbClr val="33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3495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2023/11/24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088555"/>
      </p:ext>
    </p:extLst>
  </p:cSld>
  <p:clrMapOvr>
    <a:masterClrMapping/>
  </p:clrMapOvr>
  <p:transition spd="slow" advTm="10000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2023/11/24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6" r:id="rId5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hyperlink" Target="https://www.baidu.com/s?ie=utf-8&amp;f=8&amp;rsv_bp=1&amp;rsv_idx=1&amp;tn=baidu&amp;wd=%E6%95%99%E8%82%B2%E6%A1%86%E6%9E%B6%E4%B8%8E%E6%A1%88%E4%BE%8B%E2%80%94%E2%80%94%E6%95%B0%E5%AD%97%E5%8C%96%E8%AE%A1%E7%AE%97%E6%80%9D%E7%BB%B4%E4%B8%8E%E4%BA%BA%E5%B7%A5%E6%99%BA%E8%83%BD%E7%BB%9F%E4%B8%80%E7%9A%84%E8%A7%86%E8%A7%92&amp;fenlei=256&amp;rsv_pq=0xc70e3f0b000afc38&amp;rsv_t=eb04ggyJxoJZZdApOdBbl7MW8rbTxyJyxOvYv1xLbW8Yt562iioMz5S6dirT&amp;rqlang=en&amp;rsv_enter=1&amp;rsv_dl=ib&amp;rsv_sug3=3&amp;rsv_n=2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idu.com/s?ie=utf-8&amp;f=8&amp;rsv_bp=1&amp;rsv_idx=1&amp;tn=baidu&amp;wd=%E6%95%99%E8%82%B2%E6%A1%86%E6%9E%B6%E4%B8%8E%E6%A1%88%E4%BE%8B%E2%80%94%E2%80%94%E6%95%B0%E5%AD%97%E5%8C%96%E8%AE%A1%E7%AE%97%E6%80%9D%E7%BB%B4%E4%B8%8E%E4%BA%BA%E5%B7%A5%E6%99%BA%E8%83%BD%E7%BB%9F%E4%B8%80%E7%9A%84%E8%A7%86%E8%A7%92&amp;fenlei=256&amp;rsv_pq=0xc70e3f0b000afc38&amp;rsv_t=eb04ggyJxoJZZdApOdBbl7MW8rbTxyJyxOvYv1xLbW8Yt562iioMz5S6dirT&amp;rqlang=en&amp;rsv_enter=1&amp;rsv_dl=ib&amp;rsv_sug3=3&amp;rsv_n=2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5%91%A8%E4%BB%A5%E7%9C%9F/3287809?fr=aladdi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99151" y="3436913"/>
            <a:ext cx="1080380" cy="1080380"/>
          </a:xfrm>
          <a:prstGeom prst="rect">
            <a:avLst/>
          </a:prstGeom>
          <a:noFill/>
        </p:spPr>
      </p:pic>
      <p:pic>
        <p:nvPicPr>
          <p:cNvPr id="2" name="Scarborough Fai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57322" y="265381"/>
            <a:ext cx="457200" cy="457200"/>
          </a:xfrm>
          <a:prstGeom prst="rect">
            <a:avLst/>
          </a:prstGeom>
        </p:spPr>
      </p:pic>
      <p:sp>
        <p:nvSpPr>
          <p:cNvPr id="9" name="TextBox 8">
            <a:hlinkClick r:id="rId6"/>
          </p:cNvPr>
          <p:cNvSpPr txBox="1"/>
          <p:nvPr/>
        </p:nvSpPr>
        <p:spPr>
          <a:xfrm>
            <a:off x="629478" y="1354439"/>
            <a:ext cx="7885044" cy="1138745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/>
            <a:r>
              <a:rPr lang="zh-CN" altLang="en-US" sz="3400" dirty="0">
                <a:solidFill>
                  <a:srgbClr val="33495E"/>
                </a:solidFill>
                <a:latin typeface="+mn-ea"/>
                <a:hlinkClick r:id="rId6"/>
              </a:rPr>
              <a:t>教育软件与教育技术</a:t>
            </a:r>
            <a:r>
              <a:rPr lang="zh-CN" altLang="en-US" sz="3400" dirty="0" smtClean="0">
                <a:solidFill>
                  <a:srgbClr val="33495E"/>
                </a:solidFill>
                <a:latin typeface="+mn-ea"/>
                <a:hlinkClick r:id="rId6"/>
              </a:rPr>
              <a:t>：</a:t>
            </a:r>
            <a:r>
              <a:rPr lang="zh-CN" altLang="en-US" sz="3400" dirty="0">
                <a:solidFill>
                  <a:srgbClr val="33495E"/>
                </a:solidFill>
                <a:latin typeface="+mn-ea"/>
                <a:hlinkClick r:id="rId6"/>
              </a:rPr>
              <a:t>数字</a:t>
            </a:r>
            <a:r>
              <a:rPr lang="zh-CN" altLang="en-US" sz="3400" dirty="0" smtClean="0">
                <a:solidFill>
                  <a:srgbClr val="33495E"/>
                </a:solidFill>
                <a:latin typeface="+mn-ea"/>
                <a:hlinkClick r:id="rId6"/>
              </a:rPr>
              <a:t>思维</a:t>
            </a:r>
            <a:r>
              <a:rPr lang="zh-CN" altLang="en-US" sz="3400" dirty="0">
                <a:solidFill>
                  <a:srgbClr val="33495E"/>
                </a:solidFill>
                <a:latin typeface="+mn-ea"/>
                <a:hlinkClick r:id="rId6"/>
              </a:rPr>
              <a:t>教育、</a:t>
            </a:r>
            <a:r>
              <a:rPr lang="zh-CN" altLang="en-US" sz="3400" dirty="0" smtClean="0">
                <a:solidFill>
                  <a:srgbClr val="33495E"/>
                </a:solidFill>
                <a:latin typeface="+mn-ea"/>
                <a:hlinkClick r:id="rId6"/>
              </a:rPr>
              <a:t>教育</a:t>
            </a:r>
            <a:r>
              <a:rPr lang="zh-CN" altLang="en-US" sz="3400" dirty="0">
                <a:solidFill>
                  <a:srgbClr val="33495E"/>
                </a:solidFill>
                <a:latin typeface="+mn-ea"/>
                <a:hlinkClick r:id="rId6"/>
              </a:rPr>
              <a:t>数字</a:t>
            </a:r>
            <a:r>
              <a:rPr lang="zh-CN" altLang="en-US" sz="3400" dirty="0" smtClean="0">
                <a:solidFill>
                  <a:srgbClr val="33495E"/>
                </a:solidFill>
                <a:latin typeface="+mn-ea"/>
                <a:hlinkClick r:id="rId6"/>
              </a:rPr>
              <a:t>思维</a:t>
            </a:r>
            <a:endParaRPr lang="zh-CN" altLang="en-US" sz="1600" dirty="0">
              <a:solidFill>
                <a:srgbClr val="33495E"/>
              </a:solidFill>
              <a:latin typeface="+mn-ea"/>
            </a:endParaRPr>
          </a:p>
        </p:txBody>
      </p:sp>
      <p:sp>
        <p:nvSpPr>
          <p:cNvPr id="11" name="文本框 1"/>
          <p:cNvSpPr txBox="1"/>
          <p:nvPr/>
        </p:nvSpPr>
        <p:spPr>
          <a:xfrm>
            <a:off x="5868968" y="4469880"/>
            <a:ext cx="2810563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defRPr/>
            </a:pPr>
            <a:r>
              <a:rPr lang="en-US" altLang="zh-CN" sz="16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yuqin9999@dingtalk.com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22557603"/>
      </p:ext>
    </p:extLst>
  </p:cSld>
  <p:clrMapOvr>
    <a:masterClrMapping/>
  </p:clrMapOvr>
  <p:transition spd="slow" advTm="10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1 -0.54749 C 0.21874 -0.55674 0.21718 -0.56644 0.21406 -0.57546 C 0.21093 -0.58424 0.20572 -0.5914 0.20242 -0.60018 C 0.19878 -0.62283 0.19444 -0.64363 0.18836 -0.66512 C 0.18767 -0.66744 0.18159 -0.68477 0.17916 -0.68685 C 0.17499 -0.69032 0.16944 -0.68962 0.16527 -0.69309 C 0.1309 -0.72313 0.09097 -0.72175 0.05121 -0.72406 C -0.02431 -0.74879 -0.08508 -0.74971 -0.16511 -0.75179 C -0.20383 -0.75087 -0.24254 -0.75156 -0.28126 -0.74879 C -0.28942 -0.74809 -0.30921 -0.73446 -0.31858 -0.7303 C -0.42778 -0.73862 -0.53699 -0.7333 -0.64636 -0.7303 C -0.66129 -0.72221 -0.66702 -0.71782 -0.68369 -0.71481 C -0.68594 -0.71273 -0.6882 -0.71019 -0.69063 -0.70857 C -0.69289 -0.70719 -0.69549 -0.70696 -0.69758 -0.70534 C -0.70087 -0.7028 -0.70348 -0.6984 -0.70695 -0.69609 C -0.71129 -0.69309 -0.72084 -0.68985 -0.72084 -0.68985 C -0.73126 -0.68015 -0.74897 -0.65773 -0.76042 -0.65288 C -0.76511 -0.64872 -0.76962 -0.64456 -0.77431 -0.6404 C -0.77761 -0.63739 -0.77796 -0.63069 -0.78126 -0.62792 C -0.78456 -0.62514 -0.78907 -0.62584 -0.79289 -0.62491 C -0.79827 -0.61983 -0.80539 -0.61682 -0.80921 -0.60943 C -0.81077 -0.60642 -0.81199 -0.60273 -0.8139 -0.60018 C -0.81581 -0.59764 -0.81876 -0.59625 -0.82084 -0.59394 C -0.82865 -0.58516 -0.83265 -0.57499 -0.83716 -0.56298 C -0.84289 -0.52323 -0.83508 -0.56644 -0.8441 -0.53825 C -0.84532 -0.53432 -0.84497 -0.5297 -0.84636 -0.52577 C -0.84879 -0.51907 -0.85574 -0.50728 -0.85574 -0.50728 C -0.85643 -0.50104 -0.8566 -0.4948 -0.85799 -0.48879 C -0.85903 -0.4844 -0.86164 -0.4807 -0.86268 -0.47631 C -0.86407 -0.4703 -0.86407 -0.46383 -0.86511 -0.45782 C -0.86563 -0.45459 -0.86667 -0.45158 -0.86737 -0.44858 C -0.8665 -0.39288 -0.87015 -0.31292 -0.85574 -0.25375 C -0.85348 -0.22903 -0.85452 -0.20268 -0.84879 -0.17934 C -0.84619 -0.15553 -0.84254 -0.13358 -0.83716 -0.11093 C -0.83525 -0.02727 -0.85643 -0.00416 -0.80921 0.00347 C -0.80157 0.00693 -0.79376 0.00948 -0.78594 0.01271 C -0.77379 0.01063 -0.76147 0.0104 -0.75105 0.00023 C -0.729 -0.02057 -0.7606 0.00208 -0.73473 -0.01502 C -0.7316 -0.01918 -0.72883 -0.02357 -0.72553 -0.0275 C -0.72258 -0.03097 -0.71893 -0.03305 -0.71615 -0.03674 C -0.70539 -0.05107 -0.71858 -0.04275 -0.70452 -0.04922 C -0.69706 -0.05916 -0.69584 -0.06656 -0.68594 -0.07072 C -0.67449 -0.09337 -0.68976 -0.06656 -0.67206 -0.08643 C -0.66997 -0.08874 -0.66945 -0.0929 -0.66737 -0.09545 C -0.6632 -0.10053 -0.65817 -0.10377 -0.65348 -0.10793 C -0.65105 -0.11001 -0.64636 -0.11417 -0.64636 -0.11417 C -0.6448 -0.11717 -0.64393 -0.1211 -0.64185 -0.12341 C -0.63994 -0.12549 -0.63699 -0.12503 -0.63473 -0.12641 C -0.62518 -0.13289 -0.6132 -0.14051 -0.60226 -0.1419 C -0.58681 -0.14398 -0.55574 -0.14814 -0.55574 -0.14814 C -0.53855 -0.14721 -0.51528 -0.15692 -0.50452 -0.13913 C -0.50122 -0.13358 -0.50053 -0.12618 -0.49758 -0.12064 C -0.49515 -0.11024 -0.49046 -0.10284 -0.48837 -0.09267 C -0.48647 -0.0832 -0.48456 -0.05639 -0.479 -0.04622 C -0.46806 -0.02565 -0.44983 -0.01479 -0.43247 -0.00878 C -0.41893 0.00301 -0.4323 -0.0067 -0.40921 0.00023 C -0.40452 0.00185 -0.39532 0.0067 -0.39532 0.0067 C -0.3849 0.00185 -0.37553 -0.00439 -0.36511 -0.00878 C -0.35331 -0.01918 -0.34011 -0.02727 -0.32778 -0.03674 C -0.31494 -0.04668 -0.32657 -0.03906 -0.3139 -0.05246 C -0.30157 -0.06517 -0.28681 -0.07372 -0.27431 -0.08643 C -0.25556 -0.10492 -0.26754 -0.09868 -0.23942 -0.11093 C -0.23716 -0.11185 -0.23247 -0.11417 -0.23247 -0.11417 C -0.22084 -0.11301 -0.20903 -0.11301 -0.19758 -0.11093 C -0.1948 -0.1107 -0.18143 -0.10377 -0.17674 -0.10169 C -0.16598 -0.09683 -0.15504 -0.09406 -0.1441 -0.08944 C -0.13837 -0.0869 -0.13334 -0.08274 -0.12778 -0.07996 C -0.12466 -0.07696 -0.12171 -0.07372 -0.11858 -0.07072 C -0.1139 -0.06656 -0.10452 -0.05847 -0.10452 -0.05847 C -0.10296 -0.05546 -0.10209 -0.05154 -0.10001 -0.04922 C -0.0981 -0.04714 -0.09515 -0.04761 -0.09289 -0.04622 C -0.08803 -0.04252 -0.08369 -0.03813 -0.079 -0.03374 C -0.07692 -0.03212 -0.07431 -0.03212 -0.07206 -0.03051 C -0.06962 -0.02889 -0.06772 -0.02565 -0.06511 -0.0245 C -0.05122 -0.01641 -0.03542 -0.01109 -0.02084 -0.00601 C -0.01372 -0.00323 -0.00747 0.00023 -7.5E-6 0.00023 " pathEditMode="relative" ptsTypes="fffffffffffffffffffffffffffffffffffffffffffffffffffffffffffffffffffffffffffA">
                                      <p:cBhvr>
                                        <p:cTn id="10" dur="5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" showWhenStopped="0">
                <p:cTn id="15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hlinkClick r:id="rId3"/>
          </p:cNvPr>
          <p:cNvSpPr txBox="1"/>
          <p:nvPr/>
        </p:nvSpPr>
        <p:spPr>
          <a:xfrm>
            <a:off x="2435781" y="1245349"/>
            <a:ext cx="4272439" cy="11772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defRPr/>
            </a:pPr>
            <a:r>
              <a:rPr lang="en-US" altLang="zh-CN" sz="7200" dirty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3"/>
              </a:rPr>
              <a:t>THANKS</a:t>
            </a:r>
            <a:endParaRPr lang="en-US" altLang="zh-CN" sz="7200" dirty="0">
              <a:solidFill>
                <a:srgbClr val="33495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58406" y="2720907"/>
            <a:ext cx="2810563" cy="5616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defRPr/>
            </a:pPr>
            <a:r>
              <a:rPr lang="zh-CN" altLang="en-US" sz="3200" dirty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敬请</a:t>
            </a:r>
            <a:r>
              <a:rPr lang="zh-CN" altLang="en-US" sz="3200" dirty="0" smtClean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批评指正</a:t>
            </a:r>
            <a:endParaRPr lang="zh-CN" altLang="en-US" sz="3200" dirty="0">
              <a:solidFill>
                <a:srgbClr val="33495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1"/>
          <p:cNvSpPr txBox="1"/>
          <p:nvPr/>
        </p:nvSpPr>
        <p:spPr>
          <a:xfrm>
            <a:off x="5868969" y="4312145"/>
            <a:ext cx="2810563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defRPr/>
            </a:pPr>
            <a:r>
              <a:rPr lang="en-US" altLang="zh-CN" sz="16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yuqin9999@dingtalk.com</a:t>
            </a:r>
            <a:endParaRPr lang="zh-CN" altLang="en-US" sz="1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2754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395">
        <p14:warp/>
      </p:transition>
    </mc:Choice>
    <mc:Fallback xmlns="">
      <p:transition spd="slow" advTm="39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35" y="314553"/>
            <a:ext cx="3825036" cy="2151583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2926080" y="2513482"/>
            <a:ext cx="1065474" cy="817245"/>
          </a:xfrm>
          <a:prstGeom prst="wedgeRoundRectCallout">
            <a:avLst>
              <a:gd name="adj1" fmla="val -22326"/>
              <a:gd name="adj2" fmla="val -761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zh-CN" altLang="en-US" dirty="0"/>
              <a:t>编辑时单击切换显示</a:t>
            </a:r>
            <a:r>
              <a:rPr lang="en-US" altLang="zh-CN" dirty="0" smtClean="0"/>
              <a:t>Notes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240" y="2098710"/>
            <a:ext cx="4380505" cy="2464034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7308572" y="1416559"/>
            <a:ext cx="1239079" cy="1505545"/>
          </a:xfrm>
          <a:prstGeom prst="wedgeRoundRectCallout">
            <a:avLst>
              <a:gd name="adj1" fmla="val 20958"/>
              <a:gd name="adj2" fmla="val 697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zh-CN" altLang="en-US" dirty="0"/>
              <a:t>演示</a:t>
            </a:r>
            <a:r>
              <a:rPr lang="zh-CN" altLang="en-US" dirty="0" smtClean="0"/>
              <a:t>时右击菜单单击</a:t>
            </a:r>
            <a:r>
              <a:rPr lang="en-US" altLang="zh-CN" dirty="0" smtClean="0"/>
              <a:t>Show Presenter View</a:t>
            </a:r>
            <a:r>
              <a:rPr lang="zh-CN" altLang="en-US" dirty="0" smtClean="0"/>
              <a:t>切换</a:t>
            </a:r>
            <a:r>
              <a:rPr lang="zh-CN" altLang="en-US" dirty="0"/>
              <a:t>显示</a:t>
            </a:r>
            <a:r>
              <a:rPr lang="en-US" altLang="zh-CN" dirty="0" smtClean="0"/>
              <a:t>Notes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69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48">
        <p15:prstTrans prst="peelOff"/>
      </p:transition>
    </mc:Choice>
    <mc:Fallback xmlns="">
      <p:transition spd="slow" advTm="44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 descr="C:\Users\1\Documents\WeChat Files\wxid_ua0wgxfr986w52\FileStorage\Fav\Temp\8946c324\res\4d25ba3ecc0d901fcbc889184a55e25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222250"/>
            <a:ext cx="8674099" cy="4311650"/>
          </a:xfrm>
          <a:prstGeom prst="rect">
            <a:avLst/>
          </a:prstGeom>
          <a:noFill/>
          <a:ln w="9525">
            <a:solidFill>
              <a:srgbClr val="5B9BD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67526" y="4533900"/>
            <a:ext cx="30572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zh-CN" altLang="en-US" kern="100" dirty="0">
                <a:ea typeface="黑体" panose="02010609060101010101" pitchFamily="49" charset="-122"/>
                <a:cs typeface="Times New Roman" panose="02020603050405020304" pitchFamily="18" charset="0"/>
              </a:rPr>
              <a:t>思政要素：学习兴趣、国家情怀</a:t>
            </a:r>
            <a:r>
              <a:rPr lang="zh-CN" altLang="en-US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800625" y="4867049"/>
            <a:ext cx="56989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0</a:t>
            </a:r>
            <a:r>
              <a:rPr lang="zh-CN" altLang="en-US" dirty="0" smtClean="0"/>
              <a:t>分钟。视图</a:t>
            </a:r>
            <a:r>
              <a:rPr lang="en-US" altLang="zh-CN" dirty="0"/>
              <a:t>V</a:t>
            </a:r>
            <a:r>
              <a:rPr lang="zh-CN" altLang="en-US" dirty="0"/>
              <a:t>：</a:t>
            </a:r>
            <a:r>
              <a:rPr lang="zh-CN" altLang="en-US" dirty="0" smtClean="0"/>
              <a:t>如上。</a:t>
            </a:r>
            <a:r>
              <a:rPr lang="zh-CN" altLang="en-US" dirty="0"/>
              <a:t>控制</a:t>
            </a:r>
            <a:r>
              <a:rPr lang="en-US" altLang="zh-CN" dirty="0"/>
              <a:t>C</a:t>
            </a:r>
            <a:r>
              <a:rPr lang="zh-CN" altLang="en-US" dirty="0"/>
              <a:t>：一对多。模型</a:t>
            </a:r>
            <a:r>
              <a:rPr lang="en-US" altLang="zh-CN" dirty="0"/>
              <a:t>M</a:t>
            </a:r>
            <a:r>
              <a:rPr lang="zh-CN" altLang="en-US" dirty="0" smtClean="0"/>
              <a:t>：人文</a:t>
            </a:r>
            <a:r>
              <a:rPr lang="en-US" dirty="0" smtClean="0"/>
              <a:t>(</a:t>
            </a:r>
            <a:r>
              <a:rPr lang="zh-CN" altLang="en-US" dirty="0" smtClean="0"/>
              <a:t>情感交流</a:t>
            </a:r>
            <a:r>
              <a:rPr lang="en-US" dirty="0" smtClean="0"/>
              <a:t>) 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841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71">
        <p14:ripple dir="lu"/>
      </p:transition>
    </mc:Choice>
    <mc:Fallback xmlns="">
      <p:transition spd="slow" advTm="27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10"/>
          <p:cNvSpPr txBox="1"/>
          <p:nvPr/>
        </p:nvSpPr>
        <p:spPr>
          <a:xfrm>
            <a:off x="510182" y="523563"/>
            <a:ext cx="313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教育</a:t>
            </a:r>
            <a:r>
              <a:rPr lang="zh-CN" altLang="en-US" sz="1800" dirty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数字</a:t>
            </a:r>
            <a:r>
              <a:rPr lang="zh-CN" altLang="en-US" sz="1800" dirty="0" smtClean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思维</a:t>
            </a:r>
            <a:r>
              <a:rPr lang="zh-CN" altLang="en-US" sz="1800" dirty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的具体案例</a:t>
            </a:r>
          </a:p>
        </p:txBody>
      </p:sp>
      <p:sp>
        <p:nvSpPr>
          <p:cNvPr id="3" name="Rectangle 2"/>
          <p:cNvSpPr/>
          <p:nvPr/>
        </p:nvSpPr>
        <p:spPr>
          <a:xfrm>
            <a:off x="580032" y="1138048"/>
            <a:ext cx="8132168" cy="4239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713"/>
              </a:spcAft>
              <a:buClr>
                <a:srgbClr val="00544A"/>
              </a:buClr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zh-CN" altLang="en-US" sz="22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思维</a:t>
            </a:r>
            <a:r>
              <a:rPr lang="zh-CN" altLang="en-US" sz="2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教育，即，“计算机</a:t>
            </a:r>
            <a:r>
              <a:rPr lang="en-US" altLang="zh-CN" sz="2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硬件平台</a:t>
            </a:r>
            <a:r>
              <a:rPr lang="en-US" altLang="zh-CN" sz="2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0/1</a:t>
            </a:r>
            <a:r>
              <a:rPr lang="zh-CN" altLang="en-US" sz="2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2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语言计算”</a:t>
            </a:r>
            <a:r>
              <a:rPr lang="zh-CN" altLang="en-US" sz="2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隐喻“人脑平台的字符</a:t>
            </a:r>
            <a:r>
              <a:rPr lang="en-US" altLang="zh-CN" sz="2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非字符的</a:t>
            </a:r>
            <a:r>
              <a:rPr lang="zh-CN" altLang="en-US" sz="22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语言计算”</a:t>
            </a:r>
            <a:r>
              <a:rPr lang="zh-CN" altLang="en-US" sz="2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</a:t>
            </a:r>
            <a:r>
              <a:rPr lang="zh-CN" altLang="en-US" sz="22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一数字思维本质</a:t>
            </a:r>
            <a:r>
              <a:rPr lang="zh-CN" altLang="en-US" sz="2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及其扩展，被用作教育的内容。</a:t>
            </a:r>
            <a:endParaRPr lang="en-US" altLang="zh-CN" sz="22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spcAft>
                <a:spcPts val="713"/>
              </a:spcAft>
              <a:buClr>
                <a:srgbClr val="00544A"/>
              </a:buClr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</a:t>
            </a:r>
            <a:r>
              <a:rPr lang="zh-CN" altLang="en-US" sz="2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zh-CN" altLang="en-US" sz="22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思维</a:t>
            </a:r>
            <a:r>
              <a:rPr lang="zh-CN" altLang="en-US" sz="2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，即，“计算机</a:t>
            </a:r>
            <a:r>
              <a:rPr lang="en-US" altLang="zh-CN" sz="2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r>
              <a:rPr lang="en-US" altLang="zh-CN" sz="2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0/1</a:t>
            </a:r>
            <a:r>
              <a:rPr lang="zh-CN" altLang="en-US" sz="2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序列的</a:t>
            </a:r>
            <a:r>
              <a:rPr lang="zh-CN" altLang="en-US" sz="22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语言计算”</a:t>
            </a:r>
            <a:r>
              <a:rPr lang="zh-CN" altLang="en-US" sz="2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隐喻“人脑平台的字符</a:t>
            </a:r>
            <a:r>
              <a:rPr lang="en-US" altLang="zh-CN" sz="2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非字符的</a:t>
            </a:r>
            <a:r>
              <a:rPr lang="zh-CN" altLang="en-US" sz="22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语言计算”</a:t>
            </a:r>
            <a:r>
              <a:rPr lang="zh-CN" altLang="en-US" sz="2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</a:t>
            </a:r>
            <a:r>
              <a:rPr lang="zh-CN" altLang="en-US" sz="22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一数字思维本质</a:t>
            </a:r>
            <a:r>
              <a:rPr lang="zh-CN" altLang="en-US" sz="2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及其扩展，被用作教育的方法</a:t>
            </a:r>
            <a:r>
              <a:rPr lang="zh-CN" altLang="en-US" sz="22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200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spcAft>
                <a:spcPts val="713"/>
              </a:spcAft>
              <a:buClr>
                <a:srgbClr val="00544A"/>
              </a:buClr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“教育数字思维”</a:t>
            </a:r>
            <a:r>
              <a:rPr lang="zh-CN" altLang="en-US" sz="22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是当前数字化计算时代所需的教育思维。研究</a:t>
            </a:r>
            <a:r>
              <a:rPr lang="zh-CN" altLang="en-US" sz="2200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“教育数字思维”</a:t>
            </a:r>
            <a:r>
              <a:rPr lang="zh-CN" altLang="en-US" sz="22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，在教育领域具有现实意义</a:t>
            </a:r>
            <a:r>
              <a:rPr lang="zh-CN" altLang="en-US" sz="2200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。可提升</a:t>
            </a:r>
            <a:r>
              <a:rPr lang="zh-CN" altLang="en-US" sz="22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教育思维的时代性、数字化、计算</a:t>
            </a:r>
            <a:r>
              <a:rPr lang="zh-CN" altLang="en-US" sz="2200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性、人工智能特性，</a:t>
            </a:r>
            <a:r>
              <a:rPr lang="zh-CN" altLang="en-US" sz="22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提升全民数字素养与</a:t>
            </a:r>
            <a:r>
              <a:rPr lang="zh-CN" altLang="en-US" sz="2200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技能。</a:t>
            </a:r>
            <a:endParaRPr lang="en-US" sz="2200" dirty="0">
              <a:solidFill>
                <a:srgbClr val="19B49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spcAft>
                <a:spcPts val="713"/>
              </a:spcAft>
              <a:buClr>
                <a:srgbClr val="00544A"/>
              </a:buClr>
            </a:pPr>
            <a:endParaRPr lang="en-US" altLang="zh-CN" sz="3200" dirty="0">
              <a:solidFill>
                <a:srgbClr val="19B49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188983" y="4441195"/>
            <a:ext cx="24416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b="1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zh-CN" altLang="en-US" sz="1100" b="1" kern="100" dirty="0">
                <a:ea typeface="黑体" panose="02010609060101010101" pitchFamily="49" charset="-122"/>
                <a:cs typeface="Times New Roman" panose="02020603050405020304" pitchFamily="18" charset="0"/>
              </a:rPr>
              <a:t>思政要素：学思结合、实事求是</a:t>
            </a:r>
            <a:r>
              <a:rPr lang="zh-CN" altLang="en-US" sz="11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7163166" y="4640181"/>
            <a:ext cx="14013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分钟的</a:t>
            </a:r>
            <a:r>
              <a:rPr lang="en-US" altLang="zh-CN" dirty="0"/>
              <a:t>MVC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70645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21">
        <p15:prstTrans prst="peelOff"/>
      </p:transition>
    </mc:Choice>
    <mc:Fallback xmlns="">
      <p:transition spd="slow" advTm="22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10"/>
          <p:cNvSpPr txBox="1"/>
          <p:nvPr/>
        </p:nvSpPr>
        <p:spPr>
          <a:xfrm>
            <a:off x="580032" y="631513"/>
            <a:ext cx="3674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教育数字思维的</a:t>
            </a:r>
            <a:r>
              <a:rPr lang="zh-CN" altLang="en-US" sz="1800" dirty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本质、科学原理</a:t>
            </a:r>
          </a:p>
        </p:txBody>
      </p:sp>
      <p:sp>
        <p:nvSpPr>
          <p:cNvPr id="3" name="Rectangle 2"/>
          <p:cNvSpPr/>
          <p:nvPr/>
        </p:nvSpPr>
        <p:spPr>
          <a:xfrm>
            <a:off x="580032" y="1271398"/>
            <a:ext cx="7967068" cy="3441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713"/>
              </a:spcAft>
              <a:buClr>
                <a:srgbClr val="00544A"/>
              </a:buClr>
              <a:buFont typeface="Arial" panose="020B0604020202020204" pitchFamily="34" charset="0"/>
              <a:buChar char="•"/>
            </a:pPr>
            <a:r>
              <a:rPr lang="zh-CN" altLang="en-US" sz="2700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7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面向远古时代的</a:t>
            </a:r>
            <a:r>
              <a:rPr lang="zh-CN" altLang="en-US" sz="2700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）数字思维本质</a:t>
            </a:r>
            <a:r>
              <a:rPr lang="zh-CN" altLang="en-US" sz="27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，即 ：“人脑的字符</a:t>
            </a:r>
            <a:r>
              <a:rPr lang="en-US" sz="27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7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非字符</a:t>
            </a:r>
            <a:r>
              <a:rPr lang="zh-CN" altLang="en-US" sz="2700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的多重进制的多媒体语言计算”。</a:t>
            </a:r>
            <a:endParaRPr lang="en-US" altLang="zh-CN" sz="2700" dirty="0" smtClean="0">
              <a:solidFill>
                <a:srgbClr val="19B49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spcBef>
                <a:spcPts val="600"/>
              </a:spcBef>
              <a:spcAft>
                <a:spcPts val="713"/>
              </a:spcAft>
              <a:buClr>
                <a:srgbClr val="00544A"/>
              </a:buClr>
              <a:buFont typeface="Arial" panose="020B0604020202020204" pitchFamily="34" charset="0"/>
              <a:buChar char="•"/>
            </a:pPr>
            <a:r>
              <a:rPr lang="zh-CN" altLang="en-US" sz="27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（面向图灵数字化计算时代的</a:t>
            </a:r>
            <a:r>
              <a:rPr lang="zh-CN" altLang="en-US" sz="27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）数字思维本质</a:t>
            </a:r>
            <a:r>
              <a:rPr lang="zh-CN" altLang="en-US" sz="27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，即：“计算机的</a:t>
            </a:r>
            <a:r>
              <a:rPr lang="en-US" altLang="zh-CN" sz="27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0/1</a:t>
            </a:r>
            <a:r>
              <a:rPr lang="zh-CN" altLang="en-US" sz="27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的二进制的数字语言计算”</a:t>
            </a:r>
            <a:r>
              <a:rPr lang="zh-CN" altLang="en-US" sz="27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7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spcBef>
                <a:spcPts val="600"/>
              </a:spcBef>
              <a:spcAft>
                <a:spcPts val="713"/>
              </a:spcAft>
              <a:buClr>
                <a:srgbClr val="00544A"/>
              </a:buClr>
              <a:buFont typeface="Arial" panose="020B0604020202020204" pitchFamily="34" charset="0"/>
              <a:buChar char="•"/>
            </a:pPr>
            <a:r>
              <a:rPr lang="zh-CN" altLang="en-US" sz="27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（面向当前数字化计算时代的</a:t>
            </a:r>
            <a:r>
              <a:rPr lang="zh-CN" altLang="en-US" sz="27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）数字思维的</a:t>
            </a:r>
            <a:r>
              <a:rPr lang="zh-CN" altLang="en-US" sz="27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本质，即：“计算机</a:t>
            </a:r>
            <a:r>
              <a:rPr lang="en-US" altLang="zh-CN" sz="27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7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平台的</a:t>
            </a:r>
            <a:r>
              <a:rPr lang="en-US" altLang="zh-CN" sz="27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0/1</a:t>
            </a:r>
            <a:r>
              <a:rPr lang="zh-CN" altLang="en-US" sz="27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语言计算”</a:t>
            </a:r>
            <a:r>
              <a:rPr lang="zh-CN" altLang="en-US" sz="27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隐喻“人脑平台的字符</a:t>
            </a:r>
            <a:r>
              <a:rPr lang="en-US" altLang="zh-CN" sz="27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7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非字符</a:t>
            </a:r>
            <a:r>
              <a:rPr lang="zh-CN" altLang="en-US" sz="27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语言计算”</a:t>
            </a:r>
            <a:r>
              <a:rPr lang="zh-CN" altLang="en-US" sz="27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sz="27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31268" y="4559477"/>
            <a:ext cx="61093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（思政要素：</a:t>
            </a:r>
            <a:r>
              <a:rPr lang="zh-CN" altLang="en-US" kern="100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正确认识问题、分析问题、解决问题、科学思维、科学伦理</a:t>
            </a:r>
            <a:r>
              <a:rPr lang="zh-CN" altLang="en-US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366367" y="4774982"/>
            <a:ext cx="14013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分钟的</a:t>
            </a:r>
            <a:r>
              <a:rPr lang="en-US" altLang="zh-CN" dirty="0"/>
              <a:t>MVC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71417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148">
        <p15:prstTrans prst="peelOff"/>
      </p:transition>
    </mc:Choice>
    <mc:Fallback xmlns="">
      <p:transition spd="slow" advTm="314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10"/>
          <p:cNvSpPr txBox="1"/>
          <p:nvPr/>
        </p:nvSpPr>
        <p:spPr>
          <a:xfrm>
            <a:off x="455289" y="547212"/>
            <a:ext cx="4109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“教育数字思维”</a:t>
            </a:r>
            <a:r>
              <a:rPr lang="zh-CN" altLang="en-US" sz="1800" dirty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在教育教学中的应用</a:t>
            </a:r>
          </a:p>
        </p:txBody>
      </p:sp>
      <p:sp>
        <p:nvSpPr>
          <p:cNvPr id="3" name="Rectangle 2"/>
          <p:cNvSpPr/>
          <p:nvPr/>
        </p:nvSpPr>
        <p:spPr>
          <a:xfrm>
            <a:off x="580031" y="1195778"/>
            <a:ext cx="301005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713"/>
              </a:spcAft>
              <a:buClr>
                <a:srgbClr val="00544A"/>
              </a:buClr>
            </a:pPr>
            <a:r>
              <a:rPr lang="zh-CN" altLang="en-US" sz="2000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</a:t>
            </a:r>
            <a:r>
              <a:rPr lang="zh-CN" altLang="en-US" sz="20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的本质框架：“教育开始、教育中途、教育结束”中的“客户端</a:t>
            </a:r>
            <a:r>
              <a:rPr lang="en-US" altLang="zh-CN" sz="20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MVC</a:t>
            </a:r>
            <a:r>
              <a:rPr lang="zh-CN" altLang="en-US" sz="20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、互动</a:t>
            </a:r>
            <a:r>
              <a:rPr lang="en-US" altLang="zh-CN" sz="20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MVC</a:t>
            </a:r>
            <a:r>
              <a:rPr lang="zh-CN" altLang="en-US" sz="20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、服务端</a:t>
            </a:r>
            <a:r>
              <a:rPr lang="en-US" altLang="zh-CN" sz="20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MVC”</a:t>
            </a:r>
            <a:r>
              <a:rPr lang="zh-CN" altLang="en-US" sz="2000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r>
              <a:rPr lang="zh-CN" altLang="en-US" sz="2000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</a:t>
            </a:r>
            <a:r>
              <a:rPr lang="zh-CN" altLang="en-US" sz="20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选用</a:t>
            </a:r>
            <a:r>
              <a:rPr lang="zh-CN" altLang="en-US" sz="2000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的“四个</a:t>
            </a:r>
            <a:r>
              <a:rPr lang="zh-CN" altLang="en-US" sz="20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平台语言</a:t>
            </a:r>
            <a:r>
              <a:rPr lang="zh-CN" altLang="en-US" sz="2000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”，即，“</a:t>
            </a:r>
            <a:r>
              <a:rPr lang="zh-CN" altLang="en-US" sz="20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软件第二平台</a:t>
            </a:r>
            <a:r>
              <a:rPr lang="zh-CN" altLang="en-US" sz="2000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语言计算、</a:t>
            </a:r>
            <a:r>
              <a:rPr lang="zh-CN" altLang="en-US" sz="20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软件第一平台</a:t>
            </a:r>
            <a:r>
              <a:rPr lang="zh-CN" altLang="en-US" sz="2000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语言计算、</a:t>
            </a:r>
            <a:r>
              <a:rPr lang="zh-CN" altLang="en-US" sz="20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硬件第二平台</a:t>
            </a:r>
            <a:r>
              <a:rPr lang="zh-CN" altLang="en-US" sz="2000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语言计算、</a:t>
            </a:r>
            <a:r>
              <a:rPr lang="zh-CN" altLang="en-US" sz="20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硬件第一平台</a:t>
            </a:r>
            <a:r>
              <a:rPr lang="zh-CN" altLang="en-US" sz="2000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语言计算</a:t>
            </a:r>
            <a:r>
              <a:rPr lang="en-US" altLang="zh-CN" sz="2000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000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数字思维</a:t>
            </a:r>
            <a:r>
              <a:rPr lang="zh-CN" altLang="en-US" sz="20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的本质</a:t>
            </a:r>
            <a:r>
              <a:rPr lang="en-US" altLang="zh-CN" sz="20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】”</a:t>
            </a:r>
            <a:endParaRPr lang="en-US" sz="2000" dirty="0">
              <a:solidFill>
                <a:srgbClr val="19B49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Striped Right Arrow 3"/>
          <p:cNvSpPr/>
          <p:nvPr/>
        </p:nvSpPr>
        <p:spPr>
          <a:xfrm>
            <a:off x="3590085" y="2471241"/>
            <a:ext cx="933450" cy="38735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045200" y="13589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99003" y="436849"/>
            <a:ext cx="30572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zh-CN" altLang="en-US" kern="100" dirty="0">
                <a:ea typeface="黑体" panose="02010609060101010101" pitchFamily="49" charset="-122"/>
                <a:cs typeface="Times New Roman" panose="02020603050405020304" pitchFamily="18" charset="0"/>
              </a:rPr>
              <a:t>思政要素：大国工匠、</a:t>
            </a:r>
            <a:r>
              <a:rPr lang="zh-CN" altLang="en-US" kern="100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精益求精）</a:t>
            </a: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7079407"/>
              </p:ext>
            </p:extLst>
          </p:nvPr>
        </p:nvGraphicFramePr>
        <p:xfrm>
          <a:off x="4584003" y="880090"/>
          <a:ext cx="4176712" cy="38215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6" name="Picture" r:id="rId4" imgW="4061520" imgH="4699800" progId="Word.Picture.8">
                  <p:embed/>
                </p:oleObj>
              </mc:Choice>
              <mc:Fallback>
                <p:oleObj name="Picture" r:id="rId4" imgW="4061520" imgH="4699800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4003" y="880090"/>
                        <a:ext cx="4176712" cy="382156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3308773" y="248496"/>
            <a:ext cx="57471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dirty="0"/>
              <a:t>第</a:t>
            </a:r>
            <a:r>
              <a:rPr lang="en-US" altLang="zh-CN" dirty="0"/>
              <a:t>15</a:t>
            </a:r>
            <a:r>
              <a:rPr lang="zh-CN" altLang="en-US" dirty="0"/>
              <a:t>分钟。视图</a:t>
            </a:r>
            <a:r>
              <a:rPr lang="en-US" altLang="zh-CN" dirty="0"/>
              <a:t>V</a:t>
            </a:r>
            <a:r>
              <a:rPr lang="zh-CN" altLang="en-US" dirty="0"/>
              <a:t>：</a:t>
            </a:r>
            <a:r>
              <a:rPr lang="zh-CN" altLang="en-US" dirty="0" smtClean="0"/>
              <a:t>如</a:t>
            </a:r>
            <a:r>
              <a:rPr lang="zh-CN" altLang="en-US" dirty="0"/>
              <a:t>下</a:t>
            </a:r>
            <a:r>
              <a:rPr lang="zh-CN" altLang="en-US" dirty="0" smtClean="0"/>
              <a:t>。</a:t>
            </a:r>
            <a:r>
              <a:rPr lang="zh-CN" altLang="en-US" dirty="0"/>
              <a:t>控制</a:t>
            </a:r>
            <a:r>
              <a:rPr lang="en-US" altLang="zh-CN" dirty="0"/>
              <a:t>C</a:t>
            </a:r>
            <a:r>
              <a:rPr lang="zh-CN" altLang="en-US" dirty="0"/>
              <a:t>：一对多。模型</a:t>
            </a:r>
            <a:r>
              <a:rPr lang="en-US" altLang="zh-CN" dirty="0"/>
              <a:t>M</a:t>
            </a:r>
            <a:r>
              <a:rPr lang="zh-CN" altLang="en-US" dirty="0"/>
              <a:t>：技术</a:t>
            </a:r>
            <a:r>
              <a:rPr lang="en-US" dirty="0"/>
              <a:t>(</a:t>
            </a:r>
            <a:r>
              <a:rPr lang="zh-CN" altLang="en-US" dirty="0"/>
              <a:t>信息运用</a:t>
            </a:r>
            <a:r>
              <a:rPr lang="en-US" dirty="0"/>
              <a:t>)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75359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659">
        <p15:prstTrans prst="peelOff"/>
      </p:transition>
    </mc:Choice>
    <mc:Fallback xmlns="">
      <p:transition spd="slow" advTm="265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10"/>
          <p:cNvSpPr txBox="1"/>
          <p:nvPr/>
        </p:nvSpPr>
        <p:spPr>
          <a:xfrm>
            <a:off x="580032" y="631513"/>
            <a:ext cx="45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/>
              <a:t>教育数字思维的</a:t>
            </a:r>
            <a:r>
              <a:rPr lang="zh-CN" altLang="en-US" sz="1800" dirty="0"/>
              <a:t>自然与人文的统一观</a:t>
            </a:r>
            <a:endParaRPr lang="zh-CN" altLang="en-US" sz="1800" dirty="0">
              <a:solidFill>
                <a:srgbClr val="33495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Picture 4">
            <a:hlinkClick r:id="rId3"/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90697"/>
            <a:ext cx="5506541" cy="24606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 rot="21410777">
            <a:off x="606780" y="3479224"/>
            <a:ext cx="8280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b="1" kern="100" dirty="0" smtClean="0">
                <a:solidFill>
                  <a:srgbClr val="00B05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“数字思维的</a:t>
            </a:r>
            <a:r>
              <a:rPr lang="en-US" sz="1800" b="1" kern="100" dirty="0" smtClean="0">
                <a:solidFill>
                  <a:srgbClr val="00B05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kern="100" dirty="0">
                <a:solidFill>
                  <a:srgbClr val="00B05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 </a:t>
            </a:r>
            <a:r>
              <a:rPr lang="zh-CN" altLang="en-US" sz="1800" b="1" kern="100" dirty="0">
                <a:solidFill>
                  <a:srgbClr val="00B05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个判定标准”：</a:t>
            </a:r>
            <a:r>
              <a:rPr lang="en-US" sz="1800" b="1" kern="100" dirty="0">
                <a:solidFill>
                  <a:srgbClr val="00B05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en-US" sz="1800" b="1" kern="100" dirty="0">
                <a:solidFill>
                  <a:srgbClr val="00B05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是概念化，不是程序化；</a:t>
            </a:r>
            <a:r>
              <a:rPr lang="en-US" sz="1800" b="1" kern="100" dirty="0">
                <a:solidFill>
                  <a:srgbClr val="00B05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en-US" sz="1800" b="1" kern="100" dirty="0">
                <a:solidFill>
                  <a:srgbClr val="00B05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是根本的技能，不是机械的技能；</a:t>
            </a:r>
            <a:r>
              <a:rPr lang="en-US" sz="1800" b="1" kern="100" dirty="0">
                <a:solidFill>
                  <a:srgbClr val="00B05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zh-CN" altLang="en-US" sz="1800" b="1" kern="100" dirty="0">
                <a:solidFill>
                  <a:srgbClr val="00B05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是人的思维，不是计算机的思维；</a:t>
            </a:r>
            <a:r>
              <a:rPr lang="en-US" sz="1800" b="1" kern="100" dirty="0">
                <a:solidFill>
                  <a:srgbClr val="00B05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4.</a:t>
            </a:r>
            <a:r>
              <a:rPr lang="zh-CN" altLang="en-US" sz="1800" b="1" kern="100" dirty="0">
                <a:solidFill>
                  <a:srgbClr val="00B05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是数学和工程思维的互补与融合，不是纯数学；</a:t>
            </a:r>
            <a:r>
              <a:rPr lang="en-US" sz="1800" b="1" kern="100" dirty="0">
                <a:solidFill>
                  <a:srgbClr val="00B05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5.</a:t>
            </a:r>
            <a:r>
              <a:rPr lang="zh-CN" altLang="en-US" sz="1800" b="1" kern="100" dirty="0">
                <a:solidFill>
                  <a:srgbClr val="00B05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是思想，不是人造物；</a:t>
            </a:r>
            <a:r>
              <a:rPr lang="en-US" sz="1800" b="1" kern="100" dirty="0">
                <a:solidFill>
                  <a:srgbClr val="00B05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6.</a:t>
            </a:r>
            <a:r>
              <a:rPr lang="zh-CN" altLang="en-US" sz="1800" b="1" kern="100" dirty="0">
                <a:solidFill>
                  <a:srgbClr val="00B05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是面向所有的人面向所有的领域，不是仅面向计算机仅面向定量的领域。</a:t>
            </a:r>
            <a:endParaRPr lang="en-US" sz="1800" b="1" dirty="0">
              <a:solidFill>
                <a:srgbClr val="00B05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99003" y="436849"/>
            <a:ext cx="30572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zh-CN" altLang="en-US" kern="100" dirty="0">
                <a:ea typeface="黑体" panose="02010609060101010101" pitchFamily="49" charset="-122"/>
                <a:cs typeface="Times New Roman" panose="02020603050405020304" pitchFamily="18" charset="0"/>
              </a:rPr>
              <a:t>思政要素：国家情怀、文化自信）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030541" y="282960"/>
            <a:ext cx="15007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30</a:t>
            </a:r>
            <a:r>
              <a:rPr lang="zh-CN" altLang="en-US" dirty="0"/>
              <a:t>分钟的</a:t>
            </a:r>
            <a:r>
              <a:rPr lang="en-US" altLang="zh-CN" dirty="0"/>
              <a:t>MVC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87417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739">
        <p15:prstTrans prst="peelOff"/>
      </p:transition>
    </mc:Choice>
    <mc:Fallback xmlns="">
      <p:transition spd="slow" advTm="173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6078" t="8528" r="14488" b="16904"/>
          <a:stretch/>
        </p:blipFill>
        <p:spPr>
          <a:xfrm rot="20538853">
            <a:off x="549739" y="2288944"/>
            <a:ext cx="2495550" cy="2006600"/>
          </a:xfrm>
          <a:prstGeom prst="rect">
            <a:avLst/>
          </a:prstGeom>
        </p:spPr>
      </p:pic>
      <p:pic>
        <p:nvPicPr>
          <p:cNvPr id="1026" name="Picture 2" descr="大脑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5433">
            <a:off x="6610350" y="2344233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本框 10"/>
          <p:cNvSpPr txBox="1"/>
          <p:nvPr/>
        </p:nvSpPr>
        <p:spPr>
          <a:xfrm>
            <a:off x="580032" y="631513"/>
            <a:ext cx="3674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教育数字思维的</a:t>
            </a:r>
            <a:r>
              <a:rPr lang="zh-CN" altLang="en-US" sz="1800" dirty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优缺点</a:t>
            </a:r>
          </a:p>
        </p:txBody>
      </p:sp>
      <p:sp>
        <p:nvSpPr>
          <p:cNvPr id="3" name="Rectangle 2"/>
          <p:cNvSpPr/>
          <p:nvPr/>
        </p:nvSpPr>
        <p:spPr>
          <a:xfrm>
            <a:off x="1860550" y="903098"/>
            <a:ext cx="4787900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713"/>
              </a:spcAft>
              <a:buClr>
                <a:srgbClr val="00544A"/>
              </a:buClr>
            </a:pPr>
            <a:r>
              <a:rPr lang="zh-CN" altLang="en-US" sz="28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6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业界认为，计算机思维最能隐喻人脑思维，但也必须注意到人机隐喻的一些缺陷，例如，计算机是“</a:t>
            </a:r>
            <a:r>
              <a:rPr lang="en-US" altLang="zh-CN" sz="26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0/1</a:t>
            </a:r>
            <a:r>
              <a:rPr lang="zh-CN" altLang="en-US" sz="26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语言”的二进制电路组成的物性的机器，人是“字符</a:t>
            </a:r>
            <a:r>
              <a:rPr lang="en-US" altLang="zh-CN" sz="26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6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非字符语言”的神经系统组成的人性的生物体，所以，</a:t>
            </a:r>
            <a:r>
              <a:rPr lang="zh-CN" altLang="en-US" sz="2600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“数字思维本质”</a:t>
            </a:r>
            <a:r>
              <a:rPr lang="zh-CN" altLang="en-US" sz="26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必须物性与人性统一。</a:t>
            </a:r>
            <a:endParaRPr lang="en-US" sz="2600" dirty="0">
              <a:solidFill>
                <a:srgbClr val="19B49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99003" y="436849"/>
            <a:ext cx="30572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zh-CN" altLang="en-US" kern="100" dirty="0">
                <a:ea typeface="黑体" panose="02010609060101010101" pitchFamily="49" charset="-122"/>
                <a:cs typeface="Times New Roman" panose="02020603050405020304" pitchFamily="18" charset="0"/>
              </a:rPr>
              <a:t>思政要素</a:t>
            </a:r>
            <a:r>
              <a:rPr lang="zh-CN" altLang="en-US" kern="100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：辩证</a:t>
            </a:r>
            <a:r>
              <a:rPr lang="zh-CN" altLang="en-US" kern="100" dirty="0">
                <a:ea typeface="黑体" panose="02010609060101010101" pitchFamily="49" charset="-122"/>
                <a:cs typeface="Times New Roman" panose="02020603050405020304" pitchFamily="18" charset="0"/>
              </a:rPr>
              <a:t>思辨</a:t>
            </a:r>
            <a:r>
              <a:rPr lang="zh-CN" altLang="en-US" kern="100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、自主</a:t>
            </a:r>
            <a:r>
              <a:rPr lang="zh-CN" altLang="en-US" kern="100" dirty="0">
                <a:ea typeface="黑体" panose="02010609060101010101" pitchFamily="49" charset="-122"/>
                <a:cs typeface="Times New Roman" panose="02020603050405020304" pitchFamily="18" charset="0"/>
              </a:rPr>
              <a:t>优化）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788354" y="242804"/>
            <a:ext cx="15007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35</a:t>
            </a:r>
            <a:r>
              <a:rPr lang="zh-CN" altLang="en-US" dirty="0"/>
              <a:t>分钟的</a:t>
            </a:r>
            <a:r>
              <a:rPr lang="en-US" altLang="zh-CN" dirty="0"/>
              <a:t>MVC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0471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28">
        <p15:prstTrans prst="peelOff"/>
      </p:transition>
    </mc:Choice>
    <mc:Fallback xmlns="">
      <p:transition spd="slow" advTm="32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10"/>
          <p:cNvSpPr txBox="1"/>
          <p:nvPr/>
        </p:nvSpPr>
        <p:spPr>
          <a:xfrm>
            <a:off x="580032" y="631513"/>
            <a:ext cx="313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测验、小结、讲后思考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438813D7-676E-4BB1-8BD1-AA790C109740}"/>
              </a:ext>
            </a:extLst>
          </p:cNvPr>
          <p:cNvSpPr txBox="1"/>
          <p:nvPr/>
        </p:nvSpPr>
        <p:spPr>
          <a:xfrm>
            <a:off x="4787900" y="4346419"/>
            <a:ext cx="3810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（思政要素：学</a:t>
            </a:r>
            <a:r>
              <a:rPr lang="zh-CN" altLang="en-US" dirty="0"/>
              <a:t>思结合、知行统一、实事求是）</a:t>
            </a:r>
          </a:p>
        </p:txBody>
      </p:sp>
      <p:sp>
        <p:nvSpPr>
          <p:cNvPr id="3" name="Rectangle 2"/>
          <p:cNvSpPr/>
          <p:nvPr/>
        </p:nvSpPr>
        <p:spPr>
          <a:xfrm>
            <a:off x="580032" y="1271398"/>
            <a:ext cx="7967068" cy="2652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713"/>
              </a:spcAft>
              <a:buClr>
                <a:srgbClr val="00544A"/>
              </a:buClr>
            </a:pPr>
            <a:r>
              <a:rPr lang="zh-CN" altLang="en-US" sz="3200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关于教育数字思维的说法，错误的是（）：</a:t>
            </a:r>
            <a:endParaRPr lang="en-US" altLang="zh-CN" sz="3200" dirty="0">
              <a:solidFill>
                <a:srgbClr val="19B49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39528" indent="-339528" algn="just">
              <a:spcBef>
                <a:spcPts val="600"/>
              </a:spcBef>
              <a:spcAft>
                <a:spcPts val="713"/>
              </a:spcAft>
              <a:buClr>
                <a:srgbClr val="00544A"/>
              </a:buClr>
              <a:buFont typeface="Wingdings" panose="05000000000000000000" pitchFamily="2" charset="2"/>
              <a:buChar char="Ø"/>
            </a:pPr>
            <a:r>
              <a:rPr lang="en-US" altLang="zh-CN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．当前数字化计算时代需求的教育思维</a:t>
            </a:r>
            <a:endParaRPr lang="en-US" altLang="zh-CN" sz="24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39528" indent="-339528" algn="just">
              <a:spcBef>
                <a:spcPts val="600"/>
              </a:spcBef>
              <a:spcAft>
                <a:spcPts val="713"/>
              </a:spcAft>
              <a:buClr>
                <a:srgbClr val="00544A"/>
              </a:buClr>
              <a:buFont typeface="Wingdings" panose="05000000000000000000" pitchFamily="2" charset="2"/>
              <a:buChar char="Ø"/>
            </a:pPr>
            <a:r>
              <a:rPr lang="en-US" altLang="zh-CN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．数字思维在</a:t>
            </a:r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教育领域的应用</a:t>
            </a:r>
            <a:endParaRPr lang="en-US" altLang="zh-CN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39528" indent="-339528" algn="just">
              <a:spcBef>
                <a:spcPts val="600"/>
              </a:spcBef>
              <a:spcAft>
                <a:spcPts val="713"/>
              </a:spcAft>
              <a:buClr>
                <a:srgbClr val="00544A"/>
              </a:buClr>
              <a:buFont typeface="Wingdings" panose="05000000000000000000" pitchFamily="2" charset="2"/>
              <a:buChar char="Ø"/>
            </a:pPr>
            <a:r>
              <a:rPr lang="en-US" altLang="zh-CN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．教育领域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的数字思维</a:t>
            </a:r>
            <a:endParaRPr lang="zh-CN" altLang="en-US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39528" indent="-339528" algn="just">
              <a:spcAft>
                <a:spcPts val="713"/>
              </a:spcAft>
              <a:buClr>
                <a:srgbClr val="00544A"/>
              </a:buClr>
              <a:buFont typeface="Wingdings" panose="05000000000000000000" pitchFamily="2" charset="2"/>
              <a:buChar char="Ø"/>
            </a:pPr>
            <a:r>
              <a:rPr lang="en-US" altLang="zh-CN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．对</a:t>
            </a:r>
            <a:r>
              <a:rPr lang="zh-CN" altLang="en-US" sz="240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教育进行数字计算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的思维</a:t>
            </a:r>
            <a:endParaRPr lang="zh-CN" altLang="en-US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435636" y="4598876"/>
            <a:ext cx="21627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37</a:t>
            </a:r>
            <a:r>
              <a:rPr lang="zh-CN" altLang="en-US" dirty="0"/>
              <a:t>分钟</a:t>
            </a:r>
            <a:r>
              <a:rPr lang="en-US" altLang="zh-CN" dirty="0"/>
              <a:t>~40</a:t>
            </a:r>
            <a:r>
              <a:rPr lang="zh-CN" altLang="en-US" dirty="0"/>
              <a:t>分钟的</a:t>
            </a:r>
            <a:r>
              <a:rPr lang="en-US" altLang="zh-CN" dirty="0"/>
              <a:t>MVC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47091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3">
        <p15:prstTrans prst="peelOff"/>
      </p:transition>
    </mc:Choice>
    <mc:Fallback xmlns="">
      <p:transition spd="slow" advTm="3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Qzus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</TotalTime>
  <Words>743</Words>
  <Application>Microsoft Office PowerPoint</Application>
  <PresentationFormat>On-screen Show (16:9)</PresentationFormat>
  <Paragraphs>50</Paragraphs>
  <Slides>10</Slides>
  <Notes>9</Notes>
  <HiddenSlides>0</HiddenSlides>
  <MMClips>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黑体</vt:lpstr>
      <vt:lpstr>宋体</vt:lpstr>
      <vt:lpstr>微软雅黑</vt:lpstr>
      <vt:lpstr>Arial</vt:lpstr>
      <vt:lpstr>Calibri</vt:lpstr>
      <vt:lpstr>Times New Roman</vt:lpstr>
      <vt:lpstr>Wingdings</vt:lpstr>
      <vt:lpstr>Qzuser</vt:lpstr>
      <vt:lpstr>Picture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qzuser;</dc:title>
  <dc:creator>qzuser</dc:creator>
  <cp:keywords>qzuser</cp:keywords>
  <dc:description>qzuser</dc:description>
  <cp:lastModifiedBy>Microsoft account</cp:lastModifiedBy>
  <cp:revision>197</cp:revision>
  <dcterms:created xsi:type="dcterms:W3CDTF">2016-05-20T12:59:00Z</dcterms:created>
  <dcterms:modified xsi:type="dcterms:W3CDTF">2023-11-23T16:39:35Z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2052-10.1.0.7698</vt:lpwstr>
  </property>
</Properties>
</file>